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52"/>
  </p:notesMasterIdLst>
  <p:handoutMasterIdLst>
    <p:handoutMasterId r:id="rId53"/>
  </p:handoutMasterIdLst>
  <p:sldIdLst>
    <p:sldId id="256" r:id="rId2"/>
    <p:sldId id="339" r:id="rId3"/>
    <p:sldId id="306" r:id="rId4"/>
    <p:sldId id="309" r:id="rId5"/>
    <p:sldId id="307" r:id="rId6"/>
    <p:sldId id="310" r:id="rId7"/>
    <p:sldId id="311" r:id="rId8"/>
    <p:sldId id="401" r:id="rId9"/>
    <p:sldId id="397" r:id="rId10"/>
    <p:sldId id="336" r:id="rId11"/>
    <p:sldId id="406" r:id="rId12"/>
    <p:sldId id="410" r:id="rId13"/>
    <p:sldId id="407" r:id="rId14"/>
    <p:sldId id="408" r:id="rId15"/>
    <p:sldId id="331" r:id="rId16"/>
    <p:sldId id="317" r:id="rId17"/>
    <p:sldId id="399" r:id="rId18"/>
    <p:sldId id="400" r:id="rId19"/>
    <p:sldId id="332" r:id="rId20"/>
    <p:sldId id="314" r:id="rId21"/>
    <p:sldId id="402" r:id="rId22"/>
    <p:sldId id="341" r:id="rId23"/>
    <p:sldId id="395" r:id="rId24"/>
    <p:sldId id="333" r:id="rId25"/>
    <p:sldId id="411" r:id="rId26"/>
    <p:sldId id="386" r:id="rId27"/>
    <p:sldId id="403" r:id="rId28"/>
    <p:sldId id="321" r:id="rId29"/>
    <p:sldId id="413" r:id="rId30"/>
    <p:sldId id="404" r:id="rId31"/>
    <p:sldId id="346" r:id="rId32"/>
    <p:sldId id="405" r:id="rId33"/>
    <p:sldId id="384" r:id="rId34"/>
    <p:sldId id="328" r:id="rId35"/>
    <p:sldId id="329" r:id="rId36"/>
    <p:sldId id="389" r:id="rId37"/>
    <p:sldId id="355" r:id="rId38"/>
    <p:sldId id="357" r:id="rId39"/>
    <p:sldId id="412" r:id="rId40"/>
    <p:sldId id="356" r:id="rId41"/>
    <p:sldId id="362" r:id="rId42"/>
    <p:sldId id="363" r:id="rId43"/>
    <p:sldId id="364" r:id="rId44"/>
    <p:sldId id="394" r:id="rId45"/>
    <p:sldId id="370" r:id="rId46"/>
    <p:sldId id="371" r:id="rId47"/>
    <p:sldId id="372" r:id="rId48"/>
    <p:sldId id="373" r:id="rId49"/>
    <p:sldId id="374" r:id="rId50"/>
    <p:sldId id="375" r:id="rId5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FBF376"/>
    <a:srgbClr val="FFFFFF"/>
    <a:srgbClr val="FBF271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>
      <p:cViewPr varScale="1">
        <p:scale>
          <a:sx n="128" d="100"/>
          <a:sy n="128" d="100"/>
        </p:scale>
        <p:origin x="1160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discuss a bit more about these – and how they’re used in jobs. </a:t>
            </a:r>
          </a:p>
          <a:p>
            <a:r>
              <a:rPr lang="en-US" dirty="0"/>
              <a:t>Distinguish between container/image + engine?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40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60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singularity image!! (check exercise also)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1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2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7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better icons for these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0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better icons for these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0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with colors 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transition into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2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1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61" y="98232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koch5@wisc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shont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hyperlink" Target="https://www.flickr.com/photos/jshontz/1899191529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sylabs.io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krossbow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Julia_Child%27s_Kitchen_-_Smithsonian.jp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mer/1556329177/" TargetMode="External"/><Relationship Id="rId2" Type="http://schemas.openxmlformats.org/officeDocument/2006/relationships/hyperlink" Target="https://www.flickr.com/photos/dm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DHTC</a:t>
            </a:r>
            <a:endParaRPr lang="en-US" sz="240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</a:rPr>
              <a:t>University of Wisconsin - Madison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0185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5100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8886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54" y="2889377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8281" y="1516975"/>
            <a:ext cx="1760538" cy="10710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Hardware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212246" y="3469653"/>
            <a:ext cx="1114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translates program’s request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774B48-A9F6-A44F-942D-C5D7312D366F}"/>
              </a:ext>
            </a:extLst>
          </p:cNvPr>
          <p:cNvCxnSpPr>
            <a:cxnSpLocks/>
            <a:stCxn id="25604" idx="3"/>
            <a:endCxn id="25603" idx="1"/>
          </p:cNvCxnSpPr>
          <p:nvPr/>
        </p:nvCxnSpPr>
        <p:spPr bwMode="auto">
          <a:xfrm>
            <a:off x="6602812" y="3448057"/>
            <a:ext cx="573842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7949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Software depends on the operating system, and other installed programs.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Software must be able to run on target operating system (usually Linux).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Know what else your software depends on.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07D80-03AD-8E4A-90A8-62C57FAA1FC8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local locations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2068A8C9-DD67-884F-9128-BE666527AE2B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Who can install the software? 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965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administrator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188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590A1CF-6C95-6B49-9772-2857E375B8B8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8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Who can access the software? 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1961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anyone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20601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owner+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018274CC-7DCE-E049-B053-BA642CBD39AB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24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files have to be installed somewhere in the file system.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must be installable without administrative privileges.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The software’s location needs to be accessible to you. </a:t>
            </a:r>
          </a:p>
          <a:p>
            <a:pPr lvl="1"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6ADD06-0418-8A4B-9D7B-FA45CBCFA74E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74321" y="1111251"/>
            <a:ext cx="8591856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400" dirty="0">
                <a:latin typeface="Arial" charset="0"/>
              </a:rPr>
              <a:t>...and the implications for Distributed High Throughput Computing (DHTC)</a:t>
            </a:r>
          </a:p>
          <a:p>
            <a:r>
              <a:rPr lang="en-US" sz="2400" dirty="0">
                <a:latin typeface="Arial" charset="0"/>
              </a:rPr>
              <a:t>Describe what it means to make software “portable”</a:t>
            </a:r>
          </a:p>
          <a:p>
            <a:r>
              <a:rPr lang="en-US" sz="2400" dirty="0">
                <a:latin typeface="Arial" charset="0"/>
              </a:rPr>
              <a:t>Learn about and use software portability techniques</a:t>
            </a:r>
            <a:endParaRPr lang="en-US" sz="2000" dirty="0">
              <a:latin typeface="Aria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pic>
        <p:nvPicPr>
          <p:cNvPr id="31749" name="Content Placeholder 4" descr="calculator command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943100"/>
            <a:ext cx="5613400" cy="3581400"/>
          </a:xfrm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236D56-CB83-A143-8FC9-AF9308E59075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FEFB9-BF6B-BD45-A0D1-1043DC49C97A}"/>
              </a:ext>
            </a:extLst>
          </p:cNvPr>
          <p:cNvSpPr txBox="1"/>
          <p:nvPr/>
        </p:nvSpPr>
        <p:spPr>
          <a:xfrm>
            <a:off x="2494347" y="1401417"/>
            <a:ext cx="4155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dirty="0"/>
              <a:t>How to automate programs?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To automatically run software, need to use text commands (command line).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Software must have ability to be run from the command line.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Multiple commands are okay, as long as they can be executed in order within a job.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19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/>
              <a:t>Command Line and Location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program on the command line, your computer needs to know where the program is located in your computer’s file system.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4095" y="3531809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8094" y="3664857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How does the command</a:t>
            </a:r>
          </a:p>
          <a:p>
            <a:pPr>
              <a:buNone/>
            </a:pPr>
            <a:r>
              <a:rPr lang="en-US" sz="1600" dirty="0"/>
              <a:t>line know what `</a:t>
            </a:r>
            <a:r>
              <a:rPr lang="en-US" sz="1600" dirty="0" err="1"/>
              <a:t>ls`</a:t>
            </a:r>
            <a:r>
              <a:rPr lang="en-US" sz="1600" dirty="0"/>
              <a:t> is? </a:t>
            </a:r>
          </a:p>
          <a:p>
            <a:pPr>
              <a:buNone/>
            </a:pPr>
            <a:r>
              <a:rPr lang="en-US" sz="1600" dirty="0"/>
              <a:t>Where is python installed?</a:t>
            </a:r>
          </a:p>
        </p:txBody>
      </p:sp>
      <p:sp>
        <p:nvSpPr>
          <p:cNvPr id="13" name="Cloud 12"/>
          <p:cNvSpPr/>
          <p:nvPr/>
        </p:nvSpPr>
        <p:spPr bwMode="auto">
          <a:xfrm>
            <a:off x="5866190" y="3386667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2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EAF33A-6499-6A49-AC5E-2DB1646F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Location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789910-E270-1F43-BF26-FB338BB5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79261"/>
            <a:ext cx="5516218" cy="533135"/>
          </a:xfrm>
        </p:spPr>
        <p:txBody>
          <a:bodyPr/>
          <a:lstStyle/>
          <a:p>
            <a:r>
              <a:rPr lang="en-US" dirty="0"/>
              <a:t>Provide a path (relative or absolute)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92A53F-5287-D147-B9F1-BA751659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719" y="2857500"/>
            <a:ext cx="4041775" cy="533135"/>
          </a:xfrm>
        </p:spPr>
        <p:txBody>
          <a:bodyPr/>
          <a:lstStyle/>
          <a:p>
            <a:r>
              <a:rPr lang="en-US" dirty="0"/>
              <a:t>Use “the”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4FAD-4AB5-9144-A8C1-CC21CEE2D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B69D3-DA78-F047-93D9-5C6DB85C997D}"/>
              </a:ext>
            </a:extLst>
          </p:cNvPr>
          <p:cNvSpPr txBox="1"/>
          <p:nvPr/>
        </p:nvSpPr>
        <p:spPr>
          <a:xfrm>
            <a:off x="457199" y="192112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BD492-F151-0C4B-A87C-C1591A3678D8}"/>
              </a:ext>
            </a:extLst>
          </p:cNvPr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export PATH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=/Users/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  <p:extLst>
      <p:ext uri="{BB962C8B-B14F-4D97-AF65-F5344CB8AC3E}">
        <p14:creationId xmlns:p14="http://schemas.microsoft.com/office/powerpoint/2010/main" val="411821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</a:rPr>
              <a:t>Principle: </a:t>
            </a:r>
          </a:p>
          <a:p>
            <a:pPr lvl="1">
              <a:defRPr/>
            </a:pPr>
            <a:r>
              <a:rPr lang="en-US" dirty="0"/>
              <a:t>To run a program on the command line, the computer has to be able to find it. </a:t>
            </a:r>
            <a:endParaRPr lang="en-US" dirty="0">
              <a:latin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</a:rPr>
              <a:t>Implications for DHTC: </a:t>
            </a:r>
          </a:p>
          <a:p>
            <a:pPr lvl="1">
              <a:defRPr/>
            </a:pPr>
            <a:r>
              <a:rPr lang="en-US" dirty="0">
                <a:latin typeface="Arial" charset="0"/>
              </a:rPr>
              <a:t>There are different ways to “find” your software on the command line: relative path, absolute path, and PATH variable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D23E-68AE-6242-AD34-864A4508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02E8-F042-3A4C-8690-4DFE8531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3905250"/>
          </a:xfrm>
        </p:spPr>
        <p:txBody>
          <a:bodyPr/>
          <a:lstStyle/>
          <a:p>
            <a:r>
              <a:rPr lang="en-US" dirty="0"/>
              <a:t>Run “anywhere” by: </a:t>
            </a:r>
          </a:p>
          <a:p>
            <a:pPr lvl="1"/>
            <a:r>
              <a:rPr lang="en-US" dirty="0"/>
              <a:t>bringing along the software files you need…</a:t>
            </a:r>
          </a:p>
          <a:p>
            <a:pPr lvl="1"/>
            <a:r>
              <a:rPr lang="en-US" dirty="0"/>
              <a:t>to a location you can access/control…</a:t>
            </a:r>
          </a:p>
          <a:p>
            <a:pPr lvl="1"/>
            <a:r>
              <a:rPr lang="en-US" dirty="0"/>
              <a:t>using the command line to run…</a:t>
            </a:r>
          </a:p>
          <a:p>
            <a:pPr lvl="1"/>
            <a:r>
              <a:rPr lang="en-US" dirty="0"/>
              <a:t>by providing the correct software location…</a:t>
            </a:r>
          </a:p>
          <a:p>
            <a:pPr lvl="1"/>
            <a:r>
              <a:rPr lang="en-US" dirty="0"/>
              <a:t>(on Linux).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EA97-1C30-AB41-9DAC-EE5A0B60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</a:t>
            </a:r>
            <a:br>
              <a:rPr lang="en-US" dirty="0"/>
            </a:br>
            <a:r>
              <a:rPr lang="en-US" dirty="0"/>
              <a:t>Software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D68B2-8312-1B4A-8487-B9035E751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7BB20-6A30-C044-8B08-5084C0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95250"/>
            <a:ext cx="7199658" cy="952500"/>
          </a:xfrm>
        </p:spPr>
        <p:txBody>
          <a:bodyPr/>
          <a:lstStyle/>
          <a:p>
            <a:r>
              <a:rPr lang="en-US" dirty="0"/>
              <a:t>Ways to Prepare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9C51-1A33-5048-9F27-A816E883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21189"/>
            <a:ext cx="7772400" cy="3905250"/>
          </a:xfrm>
        </p:spPr>
        <p:txBody>
          <a:bodyPr/>
          <a:lstStyle/>
          <a:p>
            <a:r>
              <a:rPr lang="en-US" dirty="0"/>
              <a:t>Download pre-compiled software</a:t>
            </a:r>
          </a:p>
          <a:p>
            <a:r>
              <a:rPr lang="en-US" dirty="0"/>
              <a:t>Compile yourself</a:t>
            </a:r>
          </a:p>
          <a:p>
            <a:pPr lvl="1"/>
            <a:r>
              <a:rPr lang="en-US" dirty="0"/>
              <a:t>Single binary file</a:t>
            </a:r>
          </a:p>
          <a:p>
            <a:pPr lvl="1"/>
            <a:r>
              <a:rPr lang="en-US" dirty="0"/>
              <a:t>Installation contained in a single folder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62DB-B235-8D49-BE76-6532A68A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5083961" y="2268071"/>
            <a:ext cx="2382235" cy="1984547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6235114" y="1225578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825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927349" y="3852507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5811599" y="2880674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235114" y="3079730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-1172" y="4685487"/>
            <a:ext cx="3581430" cy="10295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binary code by Kiran </a:t>
            </a:r>
            <a:r>
              <a:rPr lang="en-US" sz="1050" dirty="0" err="1"/>
              <a:t>Shastry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Source Code by Mohamed </a:t>
            </a:r>
            <a:r>
              <a:rPr lang="en-US" sz="1050" dirty="0" err="1"/>
              <a:t>Mbarki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Computer by </a:t>
            </a:r>
            <a:r>
              <a:rPr lang="en-US" sz="1050" dirty="0" err="1"/>
              <a:t>rahmat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books by Viral </a:t>
            </a:r>
            <a:r>
              <a:rPr lang="en-US" sz="1050" dirty="0" err="1"/>
              <a:t>faisalovers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5F887A-DBBB-6548-8DA0-AA7C6D4A4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Linking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690746" y="1189164"/>
            <a:ext cx="2489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Static 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2677229" y="1886479"/>
            <a:ext cx="3259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static link into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27002" y="5207042"/>
            <a:ext cx="3084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Book by Aleksandr Vector from the Noun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A513-8C72-8E47-A28C-E52E09C9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664"/>
          <a:stretch/>
        </p:blipFill>
        <p:spPr>
          <a:xfrm>
            <a:off x="6414425" y="2251100"/>
            <a:ext cx="635805" cy="504422"/>
          </a:xfrm>
          <a:prstGeom prst="rect">
            <a:avLst/>
          </a:prstGeom>
        </p:spPr>
      </p:pic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C151B22E-1360-E54A-A694-01BF3C7BDD56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792250" cy="26706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4E347932-33D0-384F-8535-69BB92C2EF3B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862180" cy="115263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34238152-2DDA-7B43-B248-BFD85B75736C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932317" cy="238804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1558C0EA-B13E-5E4E-A4E1-B9EFC107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748" y="367832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183803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An Analogy</a:t>
            </a:r>
          </a:p>
        </p:txBody>
      </p:sp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02175" y="1598681"/>
            <a:ext cx="3862388" cy="2715315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3600" dirty="0">
                <a:latin typeface="Arial" charset="0"/>
              </a:rPr>
              <a:t>Running software on your own computer is like cooking in your own kitchen.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CAEFB-541C-0E49-A32D-4D8DFB02421A}"/>
              </a:ext>
            </a:extLst>
          </p:cNvPr>
          <p:cNvSpPr txBox="1"/>
          <p:nvPr/>
        </p:nvSpPr>
        <p:spPr>
          <a:xfrm>
            <a:off x="6798929" y="546877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jschantz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flickr</a:t>
            </a:r>
            <a:r>
              <a:rPr lang="en-US" sz="1000" dirty="0"/>
              <a:t>, CC-BY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071C-6932-1E47-80C7-F3F48E843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8975" y="1773996"/>
            <a:ext cx="3810000" cy="2540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47B-E9FA-B74E-8052-0AA19381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D8C-12D9-8A43-A1E2-4633C072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 compiler (like </a:t>
            </a:r>
            <a:r>
              <a:rPr lang="en-US" dirty="0" err="1"/>
              <a:t>gcc</a:t>
            </a:r>
            <a:r>
              <a:rPr lang="en-US" dirty="0"/>
              <a:t>) directly</a:t>
            </a:r>
          </a:p>
          <a:p>
            <a:pPr lvl="1"/>
            <a:r>
              <a:rPr lang="en-US" dirty="0"/>
              <a:t>Can use options to control compilation process</a:t>
            </a:r>
          </a:p>
          <a:p>
            <a:r>
              <a:rPr lang="en-US" dirty="0"/>
              <a:t>More common: </a:t>
            </a:r>
          </a:p>
          <a:p>
            <a:pPr marL="457200" lvl="1" indent="0">
              <a:buNone/>
            </a:pPr>
            <a:r>
              <a:rPr lang="en-US" dirty="0"/>
              <a:t>./configure # can also include options</a:t>
            </a:r>
          </a:p>
          <a:p>
            <a:pPr marL="457200" lvl="1" indent="0">
              <a:buNone/>
            </a:pPr>
            <a:r>
              <a:rPr lang="en-US" dirty="0"/>
              <a:t>make</a:t>
            </a:r>
          </a:p>
          <a:p>
            <a:pPr marL="457200" lvl="1" indent="0">
              <a:buNone/>
            </a:pPr>
            <a:r>
              <a:rPr lang="en-US" dirty="0"/>
              <a:t>make install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89D0F-00BE-3D4A-9556-E609FE8E2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…interpreted languages are translated into binary code “on the fly.”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81A36-AD18-5944-9E5E-0EC472774C0B}"/>
              </a:ext>
            </a:extLst>
          </p:cNvPr>
          <p:cNvSpPr txBox="1"/>
          <p:nvPr/>
        </p:nvSpPr>
        <p:spPr>
          <a:xfrm>
            <a:off x="0" y="4867623"/>
            <a:ext cx="3130985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Adrien Coquet from the Noun Project</a:t>
            </a:r>
          </a:p>
          <a:p>
            <a:pPr>
              <a:buNone/>
            </a:pPr>
            <a:r>
              <a:rPr lang="en-US" sz="1050" dirty="0"/>
              <a:t>translate by Adrien Coquet from the Noun Project</a:t>
            </a:r>
          </a:p>
          <a:p>
            <a:pPr>
              <a:buNone/>
            </a:pPr>
            <a:r>
              <a:rPr lang="en-US" sz="1050" dirty="0"/>
              <a:t>coding by </a:t>
            </a:r>
            <a:r>
              <a:rPr lang="en-US" sz="1050" dirty="0" err="1"/>
              <a:t>Vectorstall</a:t>
            </a:r>
            <a:r>
              <a:rPr lang="en-US" sz="1050" dirty="0"/>
              <a:t> from the Noun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30678-9EAA-3D42-BFE9-0CB7AFC0F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44"/>
          <a:stretch/>
        </p:blipFill>
        <p:spPr>
          <a:xfrm>
            <a:off x="2933042" y="3797440"/>
            <a:ext cx="1414013" cy="11390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4B46A7-5FDD-9240-B843-46F7A327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390412" y="1776779"/>
            <a:ext cx="1173306" cy="1009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02B89E-FB87-EF44-B6C7-1FFEC7D4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1711255"/>
            <a:ext cx="1363000" cy="1146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00EF57-79CB-B944-A60D-BA57D624F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3951757" y="1756901"/>
            <a:ext cx="1240486" cy="1054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590F3C-97AB-2649-934B-22214A3E5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3797440"/>
            <a:ext cx="1363000" cy="1146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4CE52-A2FF-D746-8E71-F00479EA2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049"/>
          <a:stretch/>
        </p:blipFill>
        <p:spPr>
          <a:xfrm>
            <a:off x="1133025" y="3912558"/>
            <a:ext cx="1095618" cy="908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479C3-B820-A144-BF5E-31BAAA1445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91"/>
          <a:stretch/>
        </p:blipFill>
        <p:spPr>
          <a:xfrm>
            <a:off x="4870176" y="3964668"/>
            <a:ext cx="973999" cy="80460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5CB9A-1E93-1F41-BEF7-527D1D9255B2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auto">
          <a:xfrm>
            <a:off x="2563718" y="2281485"/>
            <a:ext cx="1388039" cy="2892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00531F-5548-B341-81F3-7DE33BCF630D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5192243" y="2281484"/>
            <a:ext cx="1290457" cy="289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460D14-4DC9-FD4F-89C0-C7F7721C283E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2228643" y="4366973"/>
            <a:ext cx="704399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625036-58E5-C94A-83AE-DBABA493756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4347055" y="4366972"/>
            <a:ext cx="523121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214A6-7723-3645-96A7-00FD1854575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 bwMode="auto">
          <a:xfrm>
            <a:off x="5844175" y="4366972"/>
            <a:ext cx="638525" cy="359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3587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3E4-310B-E440-BCBE-E3FAE36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DCC-2CE4-6943-BD30-682F228A0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written in C, C++ and Fortran are typically compiled. </a:t>
            </a:r>
          </a:p>
          <a:p>
            <a:r>
              <a:rPr lang="en-US" dirty="0"/>
              <a:t>For interpreted (scripting) languages like </a:t>
            </a:r>
            <a:r>
              <a:rPr lang="en-US" dirty="0" err="1"/>
              <a:t>perl</a:t>
            </a:r>
            <a:r>
              <a:rPr lang="en-US" dirty="0"/>
              <a:t>, Python, R, or Julia: </a:t>
            </a:r>
          </a:p>
          <a:p>
            <a:pPr lvl="1"/>
            <a:r>
              <a:rPr lang="en-US" dirty="0"/>
              <a:t>Don’t compile the scripts, but *do* use a compiled copy of the underlying language interpreter.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3E6C-B61A-8F4B-9212-397A52258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6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CA6C-ED5B-9D42-9A54-26B06252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Run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5DDE-1352-074D-8C1F-16B903720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7D96-ABA6-6E44-BD8F-832D4DB51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Software must be a single compiled binary file.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04AD1-DC06-F04D-B410-0DFED8DF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Wrapper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96A64-11E2-6D4A-9243-7A02459A96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Software can be in any compiled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D218-A61C-7640-B9FE-31FFF4321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99B06-216F-744F-8D4C-C1D673C0EA6B}"/>
              </a:ext>
            </a:extLst>
          </p:cNvPr>
          <p:cNvSpPr txBox="1"/>
          <p:nvPr/>
        </p:nvSpPr>
        <p:spPr>
          <a:xfrm>
            <a:off x="742915" y="2802554"/>
            <a:ext cx="3468757" cy="1034129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9D47-5C16-404B-85F6-C5DFD6E3C408}"/>
              </a:ext>
            </a:extLst>
          </p:cNvPr>
          <p:cNvSpPr txBox="1"/>
          <p:nvPr/>
        </p:nvSpPr>
        <p:spPr>
          <a:xfrm>
            <a:off x="4783103" y="2797584"/>
            <a:ext cx="3468757" cy="1224951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transfer_input_files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9361-2F67-B14E-8CAE-6F7C9F7EC9F1}"/>
              </a:ext>
            </a:extLst>
          </p:cNvPr>
          <p:cNvSpPr txBox="1"/>
          <p:nvPr/>
        </p:nvSpPr>
        <p:spPr>
          <a:xfrm>
            <a:off x="4783103" y="4071007"/>
            <a:ext cx="3468757" cy="152041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tar –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xzf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program/bin/run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in.dat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F7C7-287E-7E42-B4F4-2652066E2BC0}"/>
              </a:ext>
            </a:extLst>
          </p:cNvPr>
          <p:cNvSpPr txBox="1"/>
          <p:nvPr/>
        </p:nvSpPr>
        <p:spPr>
          <a:xfrm>
            <a:off x="742915" y="4050847"/>
            <a:ext cx="3468757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57B9C-EDB8-8745-A672-8049BB8394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0826" y="3120887"/>
            <a:ext cx="0" cy="92996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2D08A-265F-BD48-9C43-3DBE6D3007C8}"/>
              </a:ext>
            </a:extLst>
          </p:cNvPr>
          <p:cNvCxnSpPr/>
          <p:nvPr/>
        </p:nvCxnSpPr>
        <p:spPr bwMode="auto">
          <a:xfrm flipV="1">
            <a:off x="7832034" y="3120887"/>
            <a:ext cx="0" cy="95012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74918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Single Binary Workflow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71227" y="2089197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3039" name="Straight Arrow Connector 47"/>
          <p:cNvCxnSpPr>
            <a:cxnSpLocks noChangeShapeType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>
            <a:off x="230188" y="3315231"/>
            <a:ext cx="2109788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D0EA12F-9F08-0C4F-8838-E23141DF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3515953" y="2684412"/>
            <a:ext cx="1405739" cy="11954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EAA492-BB09-DA47-9770-85FC4C44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3868950" y="3327542"/>
            <a:ext cx="635805" cy="5044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6D3EDE-C044-5E4C-A584-861A4E2C1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31923" y="1547325"/>
            <a:ext cx="1206682" cy="10262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585EE9-0A93-3847-8EF7-4B1AD1B6E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58990" y="2107161"/>
            <a:ext cx="545773" cy="4329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20E79C7-8686-7949-83F4-7DC20DDEB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53513" y="2769055"/>
            <a:ext cx="1206682" cy="10262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48283C-5E3B-7F42-B092-DA29CC3B9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80580" y="3328891"/>
            <a:ext cx="545773" cy="4329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D0B341-5B06-4F44-AA97-8CF03B5E4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71555" y="4056253"/>
            <a:ext cx="1206682" cy="10262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1C629D-1CF1-D344-BB68-24921C3EE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98622" y="4616089"/>
            <a:ext cx="545773" cy="4329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A5F2C3-C017-F84C-8709-2810846FB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68"/>
          <a:stretch/>
        </p:blipFill>
        <p:spPr>
          <a:xfrm>
            <a:off x="925986" y="2221021"/>
            <a:ext cx="987352" cy="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6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407832" y="1947916"/>
            <a:ext cx="17940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sz="2000" dirty="0"/>
              <a:t>source code, compiled code or single binary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8871B35-2ADE-9F4A-A03D-AB202F2E2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448" y="2799659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1D568D4E-2C21-0642-9D01-D8D91B4F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17" y="4094132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05BA56-F978-0744-B9BC-8EA09BE92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6"/>
          <a:stretch/>
        </p:blipFill>
        <p:spPr>
          <a:xfrm>
            <a:off x="1304873" y="4254534"/>
            <a:ext cx="863636" cy="7344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89EDD25-ECAA-6449-8819-0984A4FD8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00637" y="4190434"/>
            <a:ext cx="1014442" cy="8414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A53BE3-8344-A443-B11C-7C6E95578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371425" y="4508625"/>
            <a:ext cx="630781" cy="5081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EF6C380-C72A-084E-9E30-4661BB4DE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84825" y="4524894"/>
            <a:ext cx="571545" cy="47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901DBC-1174-D94A-8BC8-D154C4D02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97767" y="4552078"/>
            <a:ext cx="508101" cy="419736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D79F2A2-1AF8-6F41-8856-4F1719C6FF5B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 bwMode="auto">
          <a:xfrm>
            <a:off x="6156370" y="4761946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D85301-F041-4048-AC6A-7A479160212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 bwMode="auto">
          <a:xfrm flipV="1">
            <a:off x="7002206" y="4761946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08D4099-9A86-ED45-BE90-5AAB93917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1904463"/>
            <a:ext cx="630781" cy="5081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08B2FAA-D7D7-594D-8D88-B7693C95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1920732"/>
            <a:ext cx="571545" cy="47410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AD959D-64B1-9047-9038-4110D7B7F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1947916"/>
            <a:ext cx="508101" cy="41973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7AD2DE-7214-364D-AED2-8ECF7208B610}"/>
              </a:ext>
            </a:extLst>
          </p:cNvPr>
          <p:cNvCxnSpPr>
            <a:cxnSpLocks/>
            <a:stCxn id="60" idx="3"/>
            <a:endCxn id="59" idx="1"/>
          </p:cNvCxnSpPr>
          <p:nvPr/>
        </p:nvCxnSpPr>
        <p:spPr bwMode="auto">
          <a:xfrm>
            <a:off x="6078512" y="2157784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7780210-17BC-4D40-A234-485B62ADD5EC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 bwMode="auto">
          <a:xfrm flipV="1">
            <a:off x="6924348" y="2157784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0B6AE84-C4DD-3149-9D21-82734F9F3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3217538"/>
            <a:ext cx="630781" cy="5081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44AD40-4C21-4F4C-857F-5061CA33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3233807"/>
            <a:ext cx="571545" cy="4741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00C98E-9674-9E43-B992-10322C66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3260991"/>
            <a:ext cx="508101" cy="41973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A9FEDEB-08B5-3448-AB00-5604C171B790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 bwMode="auto">
          <a:xfrm>
            <a:off x="6078512" y="3470859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76AB3D-0CEC-4E46-9BCE-3185BC9B3921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6924348" y="3470859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A5C2734-39EC-4C41-B3C6-5808DEA670EA}"/>
              </a:ext>
            </a:extLst>
          </p:cNvPr>
          <p:cNvSpPr txBox="1"/>
          <p:nvPr/>
        </p:nvSpPr>
        <p:spPr>
          <a:xfrm>
            <a:off x="0" y="5266085"/>
            <a:ext cx="3299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✦ </a:t>
            </a:r>
            <a:r>
              <a:rPr lang="en-US" sz="1050" dirty="0" err="1"/>
              <a:t>Shmidt</a:t>
            </a:r>
            <a:r>
              <a:rPr lang="en-US" sz="1050" dirty="0"/>
              <a:t> Sergey ✦ from the Noun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E69BBF-1EB2-D14B-94AE-3AC2ABEB6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820736" y="2313256"/>
            <a:ext cx="1018761" cy="87367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4703823-0EC0-A149-A48A-B49DCFF8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58630" y="3091478"/>
            <a:ext cx="594321" cy="5096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D813B3-061A-D34A-8555-C6FFE6EF9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76182" y="1841983"/>
            <a:ext cx="594321" cy="5096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0663AC0-799B-FA4A-AC0D-33DEDA617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607763" y="4456066"/>
            <a:ext cx="594321" cy="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86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364A-0422-F94A-AB1B-7D8A3270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75ED1-D542-FA40-A724-6EBCD574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5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764463" cy="200686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Containers are a tool for capturing an entire job “environment” (software, libraries, operating system) into an “image” that can be used again. 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sz="1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5CAD89-08D1-254C-B135-895A8D109FB3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1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5" y="3216833"/>
            <a:ext cx="2531080" cy="218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16" y="4140229"/>
            <a:ext cx="884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4939714" y="5473515"/>
            <a:ext cx="38731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100" dirty="0"/>
              <a:t>Credit: 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854304" y="3723510"/>
            <a:ext cx="143827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12" y="3296208"/>
            <a:ext cx="749666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9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79" y="4342636"/>
            <a:ext cx="79872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42" y="3830666"/>
            <a:ext cx="85084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50" y="3181114"/>
            <a:ext cx="2451479" cy="218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24" y="4164986"/>
            <a:ext cx="85675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02" y="3260490"/>
            <a:ext cx="726089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12" y="4305594"/>
            <a:ext cx="77360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2" y="3794948"/>
            <a:ext cx="82260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34820" idx="3"/>
            <a:endCxn id="34823" idx="1"/>
          </p:cNvCxnSpPr>
          <p:nvPr/>
        </p:nvCxnSpPr>
        <p:spPr bwMode="auto">
          <a:xfrm flipV="1">
            <a:off x="3281215" y="4219604"/>
            <a:ext cx="573089" cy="892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823" idx="3"/>
            <a:endCxn id="34827" idx="1"/>
          </p:cNvCxnSpPr>
          <p:nvPr/>
        </p:nvCxnSpPr>
        <p:spPr bwMode="auto">
          <a:xfrm>
            <a:off x="5292579" y="4219604"/>
            <a:ext cx="755271" cy="535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83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253" y="1111250"/>
            <a:ext cx="8410203" cy="43042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use containers instead of the methods we just discussed?</a:t>
            </a:r>
          </a:p>
          <a:p>
            <a:r>
              <a:rPr lang="en-US" sz="2800" dirty="0"/>
              <a:t>Complex installations: </a:t>
            </a:r>
            <a:r>
              <a:rPr lang="en-US" sz="2000" dirty="0"/>
              <a:t>software that has a lot of dependencies or components.</a:t>
            </a:r>
          </a:p>
          <a:p>
            <a:r>
              <a:rPr lang="en-US" sz="2800" dirty="0"/>
              <a:t>Software that can’t be moved: </a:t>
            </a:r>
            <a:r>
              <a:rPr lang="en-US" sz="2000" dirty="0"/>
              <a:t>do files or libraries have to be at a specific path?</a:t>
            </a:r>
          </a:p>
          <a:p>
            <a:r>
              <a:rPr lang="en-US" sz="2800" dirty="0"/>
              <a:t>Sharing with others: </a:t>
            </a:r>
            <a:r>
              <a:rPr lang="en-US" sz="2000" dirty="0"/>
              <a:t>one container can be used by a whole group that’s doing the same thing.</a:t>
            </a:r>
          </a:p>
          <a:p>
            <a:r>
              <a:rPr lang="en-US" sz="2800" dirty="0"/>
              <a:t>Reproducibility: </a:t>
            </a:r>
            <a:r>
              <a:rPr lang="en-US" sz="2000" dirty="0"/>
              <a:t>save a copy of your environment.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9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883D-DF8C-7A4C-989D-6306C677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A68F-EFF8-B546-93B2-303438FE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container as your software portability tool, need to either:</a:t>
            </a:r>
          </a:p>
          <a:p>
            <a:pPr lvl="1"/>
            <a:r>
              <a:rPr lang="en-US" dirty="0"/>
              <a:t>Find a pre-existing container with what you need.</a:t>
            </a:r>
          </a:p>
          <a:p>
            <a:pPr lvl="1"/>
            <a:r>
              <a:rPr lang="en-US" dirty="0"/>
              <a:t>Build your own container.*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D3C38-7ECB-CD43-A0C2-181D1EB47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097CA-B07B-1D43-B31C-742E171AB845}"/>
              </a:ext>
            </a:extLst>
          </p:cNvPr>
          <p:cNvSpPr txBox="1"/>
          <p:nvPr/>
        </p:nvSpPr>
        <p:spPr>
          <a:xfrm>
            <a:off x="6374710" y="534566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* not covered today</a:t>
            </a:r>
          </a:p>
        </p:txBody>
      </p:sp>
    </p:spTree>
    <p:extLst>
      <p:ext uri="{BB962C8B-B14F-4D97-AF65-F5344CB8AC3E}">
        <p14:creationId xmlns:p14="http://schemas.microsoft.com/office/powerpoint/2010/main" val="142219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Your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</a:rPr>
              <a:t>You know what you already have.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All the software you need is already installed.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 (mostly). 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full control.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You can add new programs when and where you want.</a:t>
            </a:r>
          </a:p>
          <a:p>
            <a:pPr>
              <a:defRPr/>
            </a:pP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Container Types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682015" y="1111249"/>
            <a:ext cx="8125387" cy="4109861"/>
          </a:xfrm>
        </p:spPr>
        <p:txBody>
          <a:bodyPr/>
          <a:lstStyle/>
          <a:p>
            <a:pPr>
              <a:defRPr/>
            </a:pPr>
            <a:r>
              <a:rPr lang="en-US" dirty="0"/>
              <a:t>Two common container systems: </a:t>
            </a:r>
          </a:p>
          <a:p>
            <a:pPr marL="57150" indent="0">
              <a:buFont typeface="Times" charset="0"/>
              <a:buNone/>
              <a:defRPr/>
            </a:pPr>
            <a:r>
              <a:rPr lang="en-US" dirty="0" err="1"/>
              <a:t>Docker</a:t>
            </a:r>
            <a:r>
              <a:rPr lang="en-US" dirty="0"/>
              <a:t>				Singularity</a:t>
            </a:r>
          </a:p>
          <a:p>
            <a:pPr marL="57150" indent="0">
              <a:buNone/>
              <a:defRPr/>
            </a:pPr>
            <a:r>
              <a:rPr lang="en-US" sz="2400" dirty="0">
                <a:hlinkClick r:id="rId3"/>
              </a:rPr>
              <a:t>https://www.docker.com/</a:t>
            </a:r>
            <a:r>
              <a:rPr lang="en-US" sz="2400" dirty="0"/>
              <a:t> 		</a:t>
            </a:r>
            <a:r>
              <a:rPr lang="en-US" sz="2400" dirty="0">
                <a:hlinkClick r:id="rId4"/>
              </a:rPr>
              <a:t>https://sylabs.io/</a:t>
            </a:r>
            <a:r>
              <a:rPr lang="en-US" sz="2400" dirty="0"/>
              <a:t> </a:t>
            </a: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 container itself will always be some version of Linux - but can be run on Linux / Mac / Windows if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Docker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or Singularity is installed</a:t>
            </a:r>
          </a:p>
          <a:p>
            <a:pPr marL="0" indent="0">
              <a:buFont typeface="Times" charset="0"/>
              <a:buNone/>
              <a:defRPr/>
            </a:pP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AAC499-1BB9-BC4A-AA35-623F188461AF}" type="slidenum">
              <a:rPr lang="en-US" sz="1400">
                <a:solidFill>
                  <a:srgbClr val="FF8000"/>
                </a:solidFill>
              </a:rPr>
              <a:pPr/>
              <a:t>40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65" y="3255824"/>
            <a:ext cx="2895902" cy="66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 descr="singula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3" y="3227042"/>
            <a:ext cx="1089025" cy="8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54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File Requirements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(from CHTC submit server)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Singularity (from OSG submit server)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5955" y="1725284"/>
            <a:ext cx="7044445" cy="1138773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universe = </a:t>
            </a:r>
            <a:r>
              <a:rPr lang="en-US" sz="2000" b="1" dirty="0" err="1">
                <a:latin typeface="Courier New"/>
                <a:cs typeface="Courier New"/>
              </a:rPr>
              <a:t>docker</a:t>
            </a:r>
            <a:endParaRPr lang="en-US" sz="2000" b="1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000" b="1" dirty="0" err="1">
                <a:latin typeface="Courier New"/>
                <a:cs typeface="Courier New"/>
              </a:rPr>
              <a:t>docker_image</a:t>
            </a:r>
            <a:r>
              <a:rPr lang="en-US" sz="2000" b="1" dirty="0">
                <a:latin typeface="Courier New"/>
                <a:cs typeface="Courier New"/>
              </a:rPr>
              <a:t> = python:3.7.0</a:t>
            </a:r>
          </a:p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</a:t>
            </a:r>
            <a:r>
              <a:rPr lang="en-US" sz="2000" b="1" dirty="0" err="1">
                <a:latin typeface="Courier New"/>
                <a:cs typeface="Courier New"/>
              </a:rPr>
              <a:t>HasDocker</a:t>
            </a:r>
            <a:r>
              <a:rPr lang="en-US" sz="2000" b="1" dirty="0">
                <a:latin typeface="Courier New"/>
                <a:cs typeface="Courier New"/>
              </a:rPr>
              <a:t> == true)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4592" y="3626929"/>
            <a:ext cx="6939965" cy="1384995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+</a:t>
            </a:r>
            <a:r>
              <a:rPr lang="en-US" sz="2000" b="1" dirty="0" err="1">
                <a:latin typeface="Courier New"/>
                <a:cs typeface="Courier New"/>
              </a:rPr>
              <a:t>SingularityImage</a:t>
            </a:r>
            <a:r>
              <a:rPr lang="en-US" sz="2000" b="1" dirty="0">
                <a:latin typeface="Courier New"/>
                <a:cs typeface="Courier New"/>
              </a:rPr>
              <a:t> = “/</a:t>
            </a:r>
            <a:r>
              <a:rPr lang="en-US" sz="2000" b="1" dirty="0" err="1">
                <a:latin typeface="Courier New"/>
                <a:cs typeface="Courier New"/>
              </a:rPr>
              <a:t>cvmfs</a:t>
            </a:r>
            <a:r>
              <a:rPr lang="en-US" sz="2000" b="1" dirty="0">
                <a:latin typeface="Courier New"/>
                <a:cs typeface="Courier New"/>
              </a:rPr>
              <a:t>/</a:t>
            </a:r>
            <a:r>
              <a:rPr lang="en-US" sz="2000" b="1" dirty="0" err="1">
                <a:latin typeface="Courier New"/>
                <a:cs typeface="Courier New"/>
              </a:rPr>
              <a:t>singularity.opensciencegrid.org</a:t>
            </a:r>
            <a:r>
              <a:rPr lang="en-US" sz="2000" b="1" dirty="0">
                <a:latin typeface="Courier New"/>
                <a:cs typeface="Courier New"/>
              </a:rPr>
              <a:t>/centos/python-34-centos7:latest”</a:t>
            </a:r>
          </a:p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(HAS_SINGULARITY == true)</a:t>
            </a:r>
          </a:p>
        </p:txBody>
      </p:sp>
    </p:spTree>
    <p:extLst>
      <p:ext uri="{BB962C8B-B14F-4D97-AF65-F5344CB8AC3E}">
        <p14:creationId xmlns:p14="http://schemas.microsoft.com/office/powerpoint/2010/main" val="4054382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1623965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3" descr="single-cube_318-36160.jpg">
            <a:extLst>
              <a:ext uri="{FF2B5EF4-FFF2-40B4-BE49-F238E27FC236}">
                <a16:creationId xmlns:a16="http://schemas.microsoft.com/office/drawing/2014/main" id="{C32B5DB8-0D4F-E943-85F5-D1D754297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4158878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3" descr="single-cube_318-36160.jpg">
            <a:extLst>
              <a:ext uri="{FF2B5EF4-FFF2-40B4-BE49-F238E27FC236}">
                <a16:creationId xmlns:a16="http://schemas.microsoft.com/office/drawing/2014/main" id="{FFF49B95-7DCA-F846-96AF-ECCABBB6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1" y="2901811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Container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42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93385" y="1605387"/>
            <a:ext cx="2493962" cy="171035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416139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90" y="2766219"/>
            <a:ext cx="3416138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2" y="4053417"/>
            <a:ext cx="3417726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363807" y="1244727"/>
            <a:ext cx="1765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1916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Execute server(s)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</p:cNvCxnSpPr>
          <p:nvPr/>
        </p:nvCxnSpPr>
        <p:spPr bwMode="auto">
          <a:xfrm flipV="1">
            <a:off x="2887347" y="2151324"/>
            <a:ext cx="3483819" cy="3092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72964" cy="95835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83819" cy="22066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82421" y="1657056"/>
            <a:ext cx="928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532412" y="2611440"/>
            <a:ext cx="1965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+ name of container image</a:t>
            </a:r>
          </a:p>
        </p:txBody>
      </p:sp>
      <p:pic>
        <p:nvPicPr>
          <p:cNvPr id="41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40271" y="3654685"/>
            <a:ext cx="1310437" cy="9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03648" y="1734264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47" y="1697720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5" y="2109258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26" y="1904696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/>
            <a:stCxn id="45" idx="3"/>
            <a:endCxn id="48" idx="1"/>
          </p:cNvCxnSpPr>
          <p:nvPr/>
        </p:nvCxnSpPr>
        <p:spPr bwMode="auto">
          <a:xfrm flipV="1">
            <a:off x="5718265" y="2113766"/>
            <a:ext cx="472570" cy="495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7616" y="3002969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42" y="2998414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4" y="3418616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32" y="3216479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67"/>
          <p:cNvCxnSpPr>
            <a:cxnSpLocks/>
            <a:stCxn id="62" idx="3"/>
            <a:endCxn id="60" idx="1"/>
          </p:cNvCxnSpPr>
          <p:nvPr/>
        </p:nvCxnSpPr>
        <p:spPr bwMode="auto">
          <a:xfrm>
            <a:off x="5762233" y="3387426"/>
            <a:ext cx="412938" cy="41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9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9830" y="4271857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89" y="4246705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20" y="4677432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44" y="4459038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Arrow Connector 74"/>
          <p:cNvCxnSpPr>
            <a:cxnSpLocks/>
            <a:stCxn id="69" idx="3"/>
            <a:endCxn id="61" idx="1"/>
          </p:cNvCxnSpPr>
          <p:nvPr/>
        </p:nvCxnSpPr>
        <p:spPr bwMode="auto">
          <a:xfrm flipV="1">
            <a:off x="5764447" y="4648679"/>
            <a:ext cx="426388" cy="763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Box 59"/>
          <p:cNvSpPr txBox="1">
            <a:spLocks noChangeArrowheads="1"/>
          </p:cNvSpPr>
          <p:nvPr/>
        </p:nvSpPr>
        <p:spPr bwMode="auto">
          <a:xfrm>
            <a:off x="1478712" y="3772451"/>
            <a:ext cx="135517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400" dirty="0"/>
              <a:t>container </a:t>
            </a:r>
          </a:p>
          <a:p>
            <a:pPr eaLnBrk="1" hangingPunct="1">
              <a:buFontTx/>
              <a:buNone/>
            </a:pPr>
            <a:r>
              <a:rPr lang="en-US" sz="1400" dirty="0"/>
              <a:t>image</a:t>
            </a:r>
          </a:p>
        </p:txBody>
      </p:sp>
      <p:cxnSp>
        <p:nvCxnSpPr>
          <p:cNvPr id="43" name="Straight Arrow Connector 9"/>
          <p:cNvCxnSpPr>
            <a:cxnSpLocks noChangeShapeType="1"/>
            <a:endCxn id="47108" idx="1"/>
          </p:cNvCxnSpPr>
          <p:nvPr/>
        </p:nvCxnSpPr>
        <p:spPr bwMode="auto">
          <a:xfrm flipV="1">
            <a:off x="2551814" y="2096824"/>
            <a:ext cx="1869374" cy="257581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6" name="Straight Arrow Connector 15"/>
          <p:cNvCxnSpPr>
            <a:cxnSpLocks noChangeShapeType="1"/>
            <a:endCxn id="47109" idx="1"/>
          </p:cNvCxnSpPr>
          <p:nvPr/>
        </p:nvCxnSpPr>
        <p:spPr bwMode="auto">
          <a:xfrm flipV="1">
            <a:off x="2563794" y="3346318"/>
            <a:ext cx="1857396" cy="133830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9" name="Straight Arrow Connector 19"/>
          <p:cNvCxnSpPr>
            <a:cxnSpLocks noChangeShapeType="1"/>
            <a:endCxn id="47110" idx="1"/>
          </p:cNvCxnSpPr>
          <p:nvPr/>
        </p:nvCxnSpPr>
        <p:spPr bwMode="auto">
          <a:xfrm flipV="1">
            <a:off x="2575775" y="4633516"/>
            <a:ext cx="1843827" cy="15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C81D9DEE-015E-2646-9980-2B2E162C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90" y="3484306"/>
            <a:ext cx="2172199" cy="122933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5C554CC5-3AE7-6E40-8135-665219622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07" y="4728217"/>
            <a:ext cx="3147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Registry (e.g. </a:t>
            </a:r>
            <a:r>
              <a:rPr lang="en-US" sz="2000" dirty="0" err="1"/>
              <a:t>DockerHub</a:t>
            </a:r>
            <a:r>
              <a:rPr lang="en-US" sz="2000" dirty="0"/>
              <a:t>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40BE1F4-E1D2-A648-8DBB-AAE16C6EB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1564344" y="1737801"/>
            <a:ext cx="736958" cy="63200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AC73F25-72EF-1045-B860-EB6DFC9108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57250" y="2008324"/>
            <a:ext cx="437098" cy="37484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47E958-B161-7C4E-8104-D0D7720AA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38686" y="3294993"/>
            <a:ext cx="437098" cy="3748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40ED8B5-706A-4042-A0E3-2625D985D2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89575" y="4526215"/>
            <a:ext cx="437098" cy="3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7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/>
              <a:t>To use any software in a DHTC system: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Create/find software package:</a:t>
            </a:r>
          </a:p>
          <a:p>
            <a:pPr marL="914400" lvl="1" indent="-514350">
              <a:defRPr/>
            </a:pPr>
            <a:r>
              <a:rPr lang="en-US" sz="2400" dirty="0"/>
              <a:t>download pre-compiled code, compile your own, create/find a container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Account for all dependencies, files, and requirements in the submit file.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If needed, write a script to set up the environment when the job runs. 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123A4-2F55-C74E-A20D-BB763B36E96D}" type="slidenum">
              <a:rPr lang="en-US" sz="1400">
                <a:solidFill>
                  <a:srgbClr val="FF8000"/>
                </a:solidFill>
              </a:rPr>
              <a:pPr/>
              <a:t>43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40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B2CC-57A3-364B-83F4-DEB7D7BE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Pre-Installed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419A2-B2F7-EB42-AF46-018149EB5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6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Pre-existing Software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ideal for DHTC is to package and bring along your own software, but...</a:t>
            </a:r>
          </a:p>
          <a:p>
            <a:r>
              <a:rPr lang="en-US" dirty="0"/>
              <a:t>You can use pre-existing software installations </a:t>
            </a:r>
            <a:r>
              <a:rPr lang="en-US" b="1" dirty="0"/>
              <a:t>if</a:t>
            </a:r>
            <a:r>
              <a:rPr lang="en-US" dirty="0"/>
              <a:t> the computers you’re running on have your software installed (or access to a repository with the software).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A4205F-89B6-8743-B3A2-F5872060DE40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1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316445" cy="952500"/>
          </a:xfrm>
        </p:spPr>
        <p:txBody>
          <a:bodyPr/>
          <a:lstStyle/>
          <a:p>
            <a:r>
              <a:rPr lang="en-US" sz="2800" dirty="0"/>
              <a:t>Pre-existing Software via OSG Connect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the Open Science Grid, jobs submitted from OSG Connect have access to a software repository maintained by OSG Connect staff. </a:t>
            </a:r>
          </a:p>
          <a:p>
            <a:r>
              <a:rPr lang="en-US" dirty="0"/>
              <a:t>The software repository is available across the OSG. </a:t>
            </a:r>
          </a:p>
          <a:p>
            <a:r>
              <a:rPr lang="en-US" dirty="0"/>
              <a:t>Software is accessed using “modules”.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48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Across the OSG</a:t>
            </a:r>
          </a:p>
        </p:txBody>
      </p:sp>
      <p:pic>
        <p:nvPicPr>
          <p:cNvPr id="5" name="Content Placeholder 4" descr="Screen Shot 2019-03-06 at 3.56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b="360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215845" y="3642895"/>
            <a:ext cx="292221" cy="245088"/>
          </a:xfrm>
          <a:prstGeom prst="rect">
            <a:avLst/>
          </a:prstGeom>
        </p:spPr>
      </p:pic>
      <p:pic>
        <p:nvPicPr>
          <p:cNvPr id="7" name="Picture 6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100860" y="3483365"/>
            <a:ext cx="292221" cy="245088"/>
          </a:xfrm>
          <a:prstGeom prst="rect">
            <a:avLst/>
          </a:prstGeom>
        </p:spPr>
      </p:pic>
      <p:pic>
        <p:nvPicPr>
          <p:cNvPr id="8" name="Picture 7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267975" y="3037752"/>
            <a:ext cx="292221" cy="245088"/>
          </a:xfrm>
          <a:prstGeom prst="rect">
            <a:avLst/>
          </a:prstGeom>
        </p:spPr>
      </p:pic>
      <p:pic>
        <p:nvPicPr>
          <p:cNvPr id="9" name="Picture 8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1956027" y="1578365"/>
            <a:ext cx="292221" cy="245088"/>
          </a:xfrm>
          <a:prstGeom prst="rect">
            <a:avLst/>
          </a:prstGeom>
        </p:spPr>
      </p:pic>
      <p:pic>
        <p:nvPicPr>
          <p:cNvPr id="10" name="Picture 9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053233" y="1823453"/>
            <a:ext cx="292221" cy="245088"/>
          </a:xfrm>
          <a:prstGeom prst="rect">
            <a:avLst/>
          </a:prstGeom>
        </p:spPr>
      </p:pic>
      <p:pic>
        <p:nvPicPr>
          <p:cNvPr id="11" name="Picture 10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7047477" y="2113102"/>
            <a:ext cx="292221" cy="245088"/>
          </a:xfrm>
          <a:prstGeom prst="rect">
            <a:avLst/>
          </a:prstGeom>
        </p:spPr>
      </p:pic>
      <p:pic>
        <p:nvPicPr>
          <p:cNvPr id="13" name="Picture 12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6055925" y="3550207"/>
            <a:ext cx="292221" cy="245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381050"/>
            <a:ext cx="682413" cy="349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533450"/>
            <a:ext cx="682413" cy="3499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685850"/>
            <a:ext cx="682413" cy="3499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6838250"/>
            <a:ext cx="682413" cy="349956"/>
          </a:xfrm>
          <a:prstGeom prst="rect">
            <a:avLst/>
          </a:prstGeom>
        </p:spPr>
      </p:pic>
      <p:pic>
        <p:nvPicPr>
          <p:cNvPr id="18" name="Picture 17" descr="Untitled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" t="9842" r="26322" b="31160"/>
          <a:stretch/>
        </p:blipFill>
        <p:spPr>
          <a:xfrm>
            <a:off x="5537093" y="2239212"/>
            <a:ext cx="531238" cy="2562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46886" y="2473159"/>
            <a:ext cx="162162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OSG Connect</a:t>
            </a:r>
          </a:p>
        </p:txBody>
      </p:sp>
      <p:pic>
        <p:nvPicPr>
          <p:cNvPr id="21" name="Picture 20" descr="noun_boxes_18283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885236" y="2343485"/>
            <a:ext cx="292221" cy="245088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endCxn id="11" idx="1"/>
          </p:cNvCxnSpPr>
          <p:nvPr/>
        </p:nvCxnSpPr>
        <p:spPr bwMode="auto">
          <a:xfrm flipV="1">
            <a:off x="6194412" y="2235646"/>
            <a:ext cx="853065" cy="21523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3" idx="0"/>
          </p:cNvCxnSpPr>
          <p:nvPr/>
        </p:nvCxnSpPr>
        <p:spPr bwMode="auto">
          <a:xfrm>
            <a:off x="6060720" y="2818509"/>
            <a:ext cx="141316" cy="73169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flipH="1" flipV="1">
            <a:off x="5358836" y="1971842"/>
            <a:ext cx="167115" cy="50131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9" idx="3"/>
          </p:cNvCxnSpPr>
          <p:nvPr/>
        </p:nvCxnSpPr>
        <p:spPr bwMode="auto">
          <a:xfrm flipH="1" flipV="1">
            <a:off x="2248248" y="1700909"/>
            <a:ext cx="3266562" cy="76111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6" idx="3"/>
          </p:cNvCxnSpPr>
          <p:nvPr/>
        </p:nvCxnSpPr>
        <p:spPr bwMode="auto">
          <a:xfrm flipH="1">
            <a:off x="2508066" y="2826085"/>
            <a:ext cx="3114579" cy="93935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7" idx="3"/>
          </p:cNvCxnSpPr>
          <p:nvPr/>
        </p:nvCxnSpPr>
        <p:spPr bwMode="auto">
          <a:xfrm flipH="1">
            <a:off x="2393081" y="2818509"/>
            <a:ext cx="3199716" cy="787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8" idx="3"/>
          </p:cNvCxnSpPr>
          <p:nvPr/>
        </p:nvCxnSpPr>
        <p:spPr bwMode="auto">
          <a:xfrm flipH="1">
            <a:off x="2560196" y="2807368"/>
            <a:ext cx="3054883" cy="35292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4213838"/>
          </a:xfrm>
        </p:spPr>
        <p:txBody>
          <a:bodyPr/>
          <a:lstStyle/>
          <a:p>
            <a:r>
              <a:rPr lang="en-US" dirty="0"/>
              <a:t>See what modules are available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Load a module</a:t>
            </a:r>
          </a:p>
          <a:p>
            <a:endParaRPr lang="en-US" dirty="0"/>
          </a:p>
          <a:p>
            <a:r>
              <a:rPr lang="en-US" dirty="0"/>
              <a:t>See loaded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20449" y="1740378"/>
            <a:ext cx="7068208" cy="11387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avail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spider </a:t>
            </a:r>
            <a:r>
              <a:rPr lang="en-US" sz="2000" b="1" dirty="0" err="1">
                <a:solidFill>
                  <a:schemeClr val="bg1"/>
                </a:solidFill>
                <a:latin typeface="Courier"/>
                <a:cs typeface="Courier"/>
              </a:rPr>
              <a:t>lammps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9157" y="3496988"/>
            <a:ext cx="70682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[~]$ module load 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lammps</a:t>
            </a:r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/20180822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4442" y="4629739"/>
            <a:ext cx="7068208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module list</a:t>
            </a:r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5297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a module for your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wrapper script that loads the module and runs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Include requirements to ensure that your job has access to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5911" y="4165021"/>
            <a:ext cx="7988118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requirements = (HAS_MODULES =?= true) &amp;&amp; (OSGVO_OS_STRING == “RHEL7”) &amp;&amp; (</a:t>
            </a:r>
            <a:r>
              <a:rPr lang="en-US" sz="2000" b="1" dirty="0" err="1">
                <a:latin typeface="Courier New"/>
                <a:cs typeface="Courier New"/>
              </a:rPr>
              <a:t>OpSys</a:t>
            </a:r>
            <a:r>
              <a:rPr lang="en-US" sz="2000" b="1" dirty="0">
                <a:latin typeface="Courier New"/>
                <a:cs typeface="Courier New"/>
              </a:rPr>
              <a:t> == “LINUX”)</a:t>
            </a:r>
          </a:p>
        </p:txBody>
      </p:sp>
    </p:spTree>
    <p:extLst>
      <p:ext uri="{BB962C8B-B14F-4D97-AF65-F5344CB8AC3E}">
        <p14:creationId xmlns:p14="http://schemas.microsoft.com/office/powerpoint/2010/main" val="74078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Problem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01650" y="4250532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200" dirty="0">
                <a:solidFill>
                  <a:schemeClr val="tx2"/>
                </a:solidFill>
              </a:rPr>
              <a:t>Running on a shared computer is like cooking in someone else’s kitchen.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2C428C-D53D-8843-919D-DF04CC13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066" y="1175897"/>
            <a:ext cx="4015409" cy="301155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73F0F-2F72-A847-AD52-99572CE6CA3C}"/>
              </a:ext>
            </a:extLst>
          </p:cNvPr>
          <p:cNvSpPr txBox="1"/>
          <p:nvPr/>
        </p:nvSpPr>
        <p:spPr>
          <a:xfrm>
            <a:off x="6220555" y="5468779"/>
            <a:ext cx="2682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F </a:t>
            </a:r>
            <a:r>
              <a:rPr lang="en-US" sz="1000" dirty="0" err="1">
                <a:hlinkClick r:id="rId3"/>
              </a:rPr>
              <a:t>Deventhal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Wikimedia</a:t>
            </a:r>
            <a:r>
              <a:rPr lang="en-US" sz="1000" dirty="0"/>
              <a:t>, CC-BY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Module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50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46659" y="2077285"/>
            <a:ext cx="2493962" cy="229321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40621" y="2395663"/>
            <a:ext cx="1580567" cy="82822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5" idx="1"/>
          </p:cNvCxnSpPr>
          <p:nvPr/>
        </p:nvCxnSpPr>
        <p:spPr bwMode="auto">
          <a:xfrm>
            <a:off x="2840621" y="3223891"/>
            <a:ext cx="3593519" cy="17083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84686" y="2184948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2120230" y="4417701"/>
            <a:ext cx="2540087" cy="718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dirty="0"/>
              <a:t>software modules</a:t>
            </a:r>
          </a:p>
        </p:txBody>
      </p:sp>
      <p:sp>
        <p:nvSpPr>
          <p:cNvPr id="45" name="Rounded Rectangle 29"/>
          <p:cNvSpPr>
            <a:spLocks noChangeArrowheads="1"/>
          </p:cNvSpPr>
          <p:nvPr/>
        </p:nvSpPr>
        <p:spPr bwMode="auto">
          <a:xfrm>
            <a:off x="6434140" y="2515130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ounded Rectangle 29"/>
          <p:cNvSpPr>
            <a:spLocks noChangeArrowheads="1"/>
          </p:cNvSpPr>
          <p:nvPr/>
        </p:nvSpPr>
        <p:spPr bwMode="auto">
          <a:xfrm>
            <a:off x="4562447" y="3673726"/>
            <a:ext cx="1739801" cy="1759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7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2495270" y="3820788"/>
            <a:ext cx="690702" cy="579298"/>
          </a:xfrm>
          <a:prstGeom prst="rect">
            <a:avLst/>
          </a:prstGeom>
        </p:spPr>
      </p:pic>
      <p:pic>
        <p:nvPicPr>
          <p:cNvPr id="53" name="Picture 52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5815638" y="2776297"/>
            <a:ext cx="690702" cy="579298"/>
          </a:xfrm>
          <a:prstGeom prst="rect">
            <a:avLst/>
          </a:prstGeom>
        </p:spPr>
      </p:pic>
      <p:pic>
        <p:nvPicPr>
          <p:cNvPr id="55" name="Picture 54" descr="noun_boxes_18283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7828590" y="3777473"/>
            <a:ext cx="690702" cy="57929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0E7467-DBB8-B748-B123-666936E11C2C}"/>
              </a:ext>
            </a:extLst>
          </p:cNvPr>
          <p:cNvCxnSpPr/>
          <p:nvPr/>
        </p:nvCxnSpPr>
        <p:spPr bwMode="auto">
          <a:xfrm>
            <a:off x="4562447" y="3673726"/>
            <a:ext cx="1739801" cy="17592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E002C5-DB33-094E-8868-D4BD0CBD01B5}"/>
              </a:ext>
            </a:extLst>
          </p:cNvPr>
          <p:cNvCxnSpPr/>
          <p:nvPr/>
        </p:nvCxnSpPr>
        <p:spPr bwMode="auto">
          <a:xfrm flipH="1">
            <a:off x="4562447" y="3673726"/>
            <a:ext cx="1739801" cy="17592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5D0C8D-136F-FB45-B83F-4A1C8CBF0ED6}"/>
              </a:ext>
            </a:extLst>
          </p:cNvPr>
          <p:cNvCxnSpPr>
            <a:cxnSpLocks/>
            <a:endCxn id="53" idx="0"/>
          </p:cNvCxnSpPr>
          <p:nvPr/>
        </p:nvCxnSpPr>
        <p:spPr bwMode="auto">
          <a:xfrm>
            <a:off x="5445225" y="2020247"/>
            <a:ext cx="715764" cy="75605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27C5D1-F5BB-544D-88AA-DE72535FB932}"/>
              </a:ext>
            </a:extLst>
          </p:cNvPr>
          <p:cNvSpPr txBox="1"/>
          <p:nvPr/>
        </p:nvSpPr>
        <p:spPr>
          <a:xfrm>
            <a:off x="5364043" y="2307444"/>
            <a:ext cx="659155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load</a:t>
            </a:r>
          </a:p>
          <a:p>
            <a:pPr>
              <a:buNone/>
            </a:pPr>
            <a:r>
              <a:rPr lang="en-US" sz="1600" dirty="0"/>
              <a:t>+ run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13561D-F91F-184E-AF9D-16E43BE6E3DF}"/>
              </a:ext>
            </a:extLst>
          </p:cNvPr>
          <p:cNvCxnSpPr/>
          <p:nvPr/>
        </p:nvCxnSpPr>
        <p:spPr bwMode="auto">
          <a:xfrm>
            <a:off x="7458262" y="3049176"/>
            <a:ext cx="715764" cy="75605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7644501-1FE6-F248-ACB4-9ABBF5DA4EFD}"/>
              </a:ext>
            </a:extLst>
          </p:cNvPr>
          <p:cNvSpPr txBox="1"/>
          <p:nvPr/>
        </p:nvSpPr>
        <p:spPr>
          <a:xfrm>
            <a:off x="7377080" y="3336373"/>
            <a:ext cx="659155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load</a:t>
            </a:r>
          </a:p>
          <a:p>
            <a:pPr>
              <a:buNone/>
            </a:pPr>
            <a:r>
              <a:rPr lang="en-US" sz="1600" dirty="0"/>
              <a:t>+ run</a:t>
            </a:r>
          </a:p>
        </p:txBody>
      </p:sp>
      <p:sp>
        <p:nvSpPr>
          <p:cNvPr id="39" name="TextBox 59">
            <a:extLst>
              <a:ext uri="{FF2B5EF4-FFF2-40B4-BE49-F238E27FC236}">
                <a16:creationId xmlns:a16="http://schemas.microsoft.com/office/drawing/2014/main" id="{FF2C1B34-33C9-5945-BED8-D04C9860A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686" y="3558177"/>
            <a:ext cx="196593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+ requirements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C82C354-877A-BA40-BBA8-7557FA941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4722413" y="1694068"/>
            <a:ext cx="736958" cy="63200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B759A2F-A210-5940-B1DE-1DE329D67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6756363" y="2677307"/>
            <a:ext cx="736958" cy="6320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C51AD13-8D1D-C747-B9A1-FD3C52DAD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41"/>
          <a:stretch/>
        </p:blipFill>
        <p:spPr>
          <a:xfrm>
            <a:off x="1107765" y="2620424"/>
            <a:ext cx="999907" cy="85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1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Someone Else’s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What’s already there? </a:t>
            </a:r>
          </a:p>
          <a:p>
            <a:pPr lvl="1">
              <a:defRPr/>
            </a:pPr>
            <a:r>
              <a:rPr lang="en-US" sz="2400" dirty="0">
                <a:ea typeface="+mn-ea"/>
                <a:cs typeface="+mn-cs"/>
              </a:rPr>
              <a:t>Is R installed? Or Python? What about the packages you need?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Do you know where anything is?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Are you allowed to change whatever you want? 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Solution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Think like a backpacker.</a:t>
            </a:r>
          </a:p>
          <a:p>
            <a:r>
              <a:rPr lang="en-US" dirty="0">
                <a:latin typeface="Arial" charset="0"/>
              </a:rPr>
              <a:t>Take your software with you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 dirty="0">
                <a:latin typeface="Arial" charset="0"/>
              </a:rPr>
              <a:t>This is called making software </a:t>
            </a:r>
            <a:r>
              <a:rPr lang="en-US" i="1" dirty="0">
                <a:latin typeface="Arial" charset="0"/>
              </a:rPr>
              <a:t>portable</a:t>
            </a:r>
            <a:endParaRPr lang="en-US" altLang="ja-JP" i="1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6FF81-10A5-BF49-8E03-CDC39C214783}"/>
              </a:ext>
            </a:extLst>
          </p:cNvPr>
          <p:cNvSpPr txBox="1"/>
          <p:nvPr/>
        </p:nvSpPr>
        <p:spPr>
          <a:xfrm>
            <a:off x="6168949" y="5435785"/>
            <a:ext cx="2765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2"/>
              </a:rPr>
              <a:t>Derrick Mercer</a:t>
            </a:r>
            <a:r>
              <a:rPr lang="en-US" sz="1000" dirty="0"/>
              <a:t> on </a:t>
            </a:r>
            <a:r>
              <a:rPr lang="en-US" sz="1000" dirty="0">
                <a:hlinkClick r:id="rId3"/>
              </a:rPr>
              <a:t>Flickr</a:t>
            </a:r>
            <a:r>
              <a:rPr lang="en-US" sz="1000" dirty="0"/>
              <a:t>, CC-BY-SA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7F10-2174-1D45-B5C7-64DF5EF657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37100" y="1635125"/>
            <a:ext cx="3810000" cy="2857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B9B917-106A-2840-A380-47DBE630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Concepts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9D977F-4E71-7347-9558-E275CEF0A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E360-92CF-4843-8803-BE5A2428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52910-B830-5548-851A-3E5D30B7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Programs Are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E0E2-04AE-F546-9061-0BE05081B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</a:t>
            </a:r>
          </a:p>
          <a:p>
            <a:pPr lvl="1"/>
            <a:r>
              <a:rPr lang="en-US" dirty="0"/>
              <a:t>Software is a set of files.</a:t>
            </a:r>
          </a:p>
          <a:p>
            <a:pPr lvl="1"/>
            <a:r>
              <a:rPr lang="en-US" dirty="0"/>
              <a:t>These files have instructions for the computer to execute.</a:t>
            </a:r>
          </a:p>
          <a:p>
            <a:r>
              <a:rPr lang="en-US" dirty="0"/>
              <a:t>Implications for DHTC</a:t>
            </a:r>
          </a:p>
          <a:p>
            <a:pPr lvl="1"/>
            <a:r>
              <a:rPr lang="en-US" dirty="0"/>
              <a:t>Isolate the specific software files needed for a job and bring them along.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2C098-FC55-7C46-9D10-A0EE4358B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51035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41840</TotalTime>
  <Words>1952</Words>
  <Application>Microsoft Macintosh PowerPoint</Application>
  <PresentationFormat>On-screen Show (16:10)</PresentationFormat>
  <Paragraphs>412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Consolas</vt:lpstr>
      <vt:lpstr>Courier</vt:lpstr>
      <vt:lpstr>Courier New</vt:lpstr>
      <vt:lpstr>Futura</vt:lpstr>
      <vt:lpstr>Symbol</vt:lpstr>
      <vt:lpstr>Times</vt:lpstr>
      <vt:lpstr>Times New Roman</vt:lpstr>
      <vt:lpstr>Wingdings</vt:lpstr>
      <vt:lpstr>OSG-Summer-School-Template</vt:lpstr>
      <vt:lpstr>Backpacking with Code:  Software Portability for DHTC</vt:lpstr>
      <vt:lpstr>Goals For This Session</vt:lpstr>
      <vt:lpstr>An Analogy</vt:lpstr>
      <vt:lpstr>On Your Computer</vt:lpstr>
      <vt:lpstr>The Problem</vt:lpstr>
      <vt:lpstr>On Someone Else’s Computer</vt:lpstr>
      <vt:lpstr>The Solution</vt:lpstr>
      <vt:lpstr>preliminary Concepts</vt:lpstr>
      <vt:lpstr>Software Programs Are Files</vt:lpstr>
      <vt:lpstr>How Software Works*</vt:lpstr>
      <vt:lpstr>How Software Works*</vt:lpstr>
      <vt:lpstr>How Software Works*</vt:lpstr>
      <vt:lpstr>How Software Works*</vt:lpstr>
      <vt:lpstr>How Software Works*</vt:lpstr>
      <vt:lpstr>How Software Works</vt:lpstr>
      <vt:lpstr>Location, Location, Location</vt:lpstr>
      <vt:lpstr>Location, Location, Location</vt:lpstr>
      <vt:lpstr>Location, Location, Location</vt:lpstr>
      <vt:lpstr>Location, Location, Location</vt:lpstr>
      <vt:lpstr>Command Line</vt:lpstr>
      <vt:lpstr>Command Line</vt:lpstr>
      <vt:lpstr>Command Line and Location</vt:lpstr>
      <vt:lpstr>Two Location Options</vt:lpstr>
      <vt:lpstr>Command Line</vt:lpstr>
      <vt:lpstr>Portability</vt:lpstr>
      <vt:lpstr>Bring Along  Software Files</vt:lpstr>
      <vt:lpstr>Ways to Prepare Software Files</vt:lpstr>
      <vt:lpstr>What is Compilation?</vt:lpstr>
      <vt:lpstr>Static Linking</vt:lpstr>
      <vt:lpstr>Compilation Process</vt:lpstr>
      <vt:lpstr>Interpreted code</vt:lpstr>
      <vt:lpstr>What Kind of Code?</vt:lpstr>
      <vt:lpstr>Ways to Run Software</vt:lpstr>
      <vt:lpstr>Single Binary Workflow</vt:lpstr>
      <vt:lpstr>Wrapper Script Workflow</vt:lpstr>
      <vt:lpstr>Bring Along Containers</vt:lpstr>
      <vt:lpstr>Containers</vt:lpstr>
      <vt:lpstr>Why Containers?</vt:lpstr>
      <vt:lpstr>Using Containers</vt:lpstr>
      <vt:lpstr>Container Types</vt:lpstr>
      <vt:lpstr>Submit File Requirements</vt:lpstr>
      <vt:lpstr>Container Workflow</vt:lpstr>
      <vt:lpstr>Conclusion</vt:lpstr>
      <vt:lpstr>Pre-Installed Software</vt:lpstr>
      <vt:lpstr>Pre-existing Software</vt:lpstr>
      <vt:lpstr>Pre-existing Software via OSG Connect</vt:lpstr>
      <vt:lpstr>Software Across the OSG</vt:lpstr>
      <vt:lpstr>Module Commands</vt:lpstr>
      <vt:lpstr>Module Workflow</vt:lpstr>
      <vt:lpstr>Module Workflow</vt:lpstr>
    </vt:vector>
  </TitlesOfParts>
  <Manager>OSG Resource Managers</Manager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502</cp:revision>
  <cp:lastPrinted>2007-02-13T22:42:37Z</cp:lastPrinted>
  <dcterms:created xsi:type="dcterms:W3CDTF">2010-07-18T15:11:48Z</dcterms:created>
  <dcterms:modified xsi:type="dcterms:W3CDTF">2020-07-16T15:26:50Z</dcterms:modified>
</cp:coreProperties>
</file>